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7"/>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6" r:id="rId38"/>
    <p:sldId id="433" r:id="rId39"/>
    <p:sldId id="287" r:id="rId40"/>
    <p:sldId id="288" r:id="rId41"/>
    <p:sldId id="434" r:id="rId42"/>
    <p:sldId id="435" r:id="rId43"/>
    <p:sldId id="291" r:id="rId44"/>
    <p:sldId id="436" r:id="rId45"/>
    <p:sldId id="437" r:id="rId46"/>
    <p:sldId id="294" r:id="rId47"/>
    <p:sldId id="296" r:id="rId48"/>
    <p:sldId id="438" r:id="rId49"/>
    <p:sldId id="297" r:id="rId50"/>
    <p:sldId id="298" r:id="rId51"/>
    <p:sldId id="299" r:id="rId52"/>
    <p:sldId id="439" r:id="rId53"/>
    <p:sldId id="440" r:id="rId54"/>
    <p:sldId id="302" r:id="rId55"/>
    <p:sldId id="441" r:id="rId56"/>
    <p:sldId id="304" r:id="rId57"/>
    <p:sldId id="305" r:id="rId58"/>
    <p:sldId id="442" r:id="rId59"/>
    <p:sldId id="307" r:id="rId60"/>
    <p:sldId id="462" r:id="rId61"/>
    <p:sldId id="464" r:id="rId62"/>
    <p:sldId id="463" r:id="rId63"/>
    <p:sldId id="309" r:id="rId64"/>
    <p:sldId id="310" r:id="rId65"/>
    <p:sldId id="461" r:id="rId66"/>
    <p:sldId id="273" r:id="rId67"/>
    <p:sldId id="335" r:id="rId68"/>
    <p:sldId id="365" r:id="rId69"/>
    <p:sldId id="369" r:id="rId70"/>
    <p:sldId id="366" r:id="rId71"/>
    <p:sldId id="367" r:id="rId72"/>
    <p:sldId id="460" r:id="rId73"/>
    <p:sldId id="368" r:id="rId74"/>
    <p:sldId id="458" r:id="rId75"/>
    <p:sldId id="347" r:id="rId76"/>
    <p:sldId id="354" r:id="rId77"/>
    <p:sldId id="355" r:id="rId78"/>
    <p:sldId id="414" r:id="rId79"/>
    <p:sldId id="415" r:id="rId80"/>
    <p:sldId id="322" r:id="rId81"/>
    <p:sldId id="417" r:id="rId82"/>
    <p:sldId id="416" r:id="rId83"/>
    <p:sldId id="323" r:id="rId84"/>
    <p:sldId id="418" r:id="rId85"/>
    <p:sldId id="315"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Javanese Text" panose="02000000000000000000" pitchFamily="2" charset="0"/>
      <p:regular r:id="rId92"/>
    </p:embeddedFont>
    <p:embeddedFont>
      <p:font typeface="Lexend Deca" panose="020B0604020202020204" charset="0"/>
      <p:regular r:id="rId93"/>
      <p:bold r:id="rId94"/>
    </p:embeddedFont>
    <p:embeddedFont>
      <p:font typeface="Lobster" panose="00000500000000000000" pitchFamily="2" charset="0"/>
      <p:regular r:id="rId95"/>
    </p:embeddedFont>
    <p:embeddedFont>
      <p:font typeface="Montserrat" panose="00000500000000000000" pitchFamily="2" charset="0"/>
      <p:regular r:id="rId96"/>
      <p:bold r:id="rId97"/>
      <p:italic r:id="rId98"/>
      <p:boldItalic r:id="rId99"/>
    </p:embeddedFont>
    <p:embeddedFont>
      <p:font typeface="Montserrat Medium" panose="00000600000000000000" pitchFamily="2" charset="0"/>
      <p:regular r:id="rId100"/>
      <p:italic r:id="rId101"/>
    </p:embeddedFont>
    <p:embeddedFont>
      <p:font typeface="Noto Sans" panose="020B0502040504020204" pitchFamily="34" charset="0"/>
      <p:regular r:id="rId102"/>
      <p:bold r:id="rId103"/>
      <p:italic r:id="rId104"/>
      <p:boldItalic r:id="rId105"/>
    </p:embeddedFont>
    <p:embeddedFont>
      <p:font typeface="Noto Sans Bold" panose="020B0802040504020204" charset="0"/>
      <p:regular r:id="rId106"/>
      <p:bold r:id="rId107"/>
    </p:embeddedFont>
    <p:embeddedFont>
      <p:font typeface="Overpass" panose="020B0604020202020204" charset="0"/>
      <p:regular r:id="rId108"/>
      <p:bold r:id="rId109"/>
      <p:italic r:id="rId110"/>
      <p:boldItalic r:id="rId111"/>
    </p:embeddedFont>
    <p:embeddedFont>
      <p:font typeface="Roboto Condensed Light" panose="02000000000000000000" pitchFamily="2" charset="0"/>
      <p:regular r:id="rId112"/>
      <p:italic r:id="rId113"/>
    </p:embeddedFont>
    <p:embeddedFont>
      <p:font typeface="Roboto Slab Light" pitchFamily="2" charset="0"/>
      <p:regular r:id="rId114"/>
    </p:embeddedFont>
    <p:embeddedFont>
      <p:font typeface="Segoe UI" panose="020B0502040204020203" pitchFamily="34" charset="0"/>
      <p:regular r:id="rId115"/>
      <p:bold r:id="rId116"/>
      <p:italic r:id="rId117"/>
      <p:boldItalic r:id="rId118"/>
    </p:embeddedFont>
    <p:embeddedFont>
      <p:font typeface="Staatliches" pitchFamily="2" charset="0"/>
      <p:regular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4660"/>
  </p:normalViewPr>
  <p:slideViewPr>
    <p:cSldViewPr snapToGrid="0">
      <p:cViewPr>
        <p:scale>
          <a:sx n="125" d="100"/>
          <a:sy n="125" d="100"/>
        </p:scale>
        <p:origin x="858"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30.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2.xml"/><Relationship Id="rId107" Type="http://schemas.openxmlformats.org/officeDocument/2006/relationships/font" Target="fonts/font20.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5.fntdata"/><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6.fntdata"/><Relationship Id="rId118" Type="http://schemas.openxmlformats.org/officeDocument/2006/relationships/font" Target="fonts/font31.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7.fntdata"/><Relationship Id="rId119" Type="http://schemas.openxmlformats.org/officeDocument/2006/relationships/font" Target="fonts/font32.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2.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font" Target="fonts/font28.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36</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39</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42</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45</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52</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55</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60</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61</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9.png"/><Relationship Id="rId7" Type="http://schemas.openxmlformats.org/officeDocument/2006/relationships/slide" Target="slide83.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xm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xm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9.png"/><Relationship Id="rId7" Type="http://schemas.openxmlformats.org/officeDocument/2006/relationships/slide" Target="slide83.xm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763000" y="4716834"/>
            <a:ext cx="286431"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6" name="TextBox 6"/>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14</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sp>
        <p:nvSpPr>
          <p:cNvPr id="5" name="TextBox 5"/>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16</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7" name="TextBox 7"/>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17</a:t>
            </a: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6" name="TextBox 6"/>
          <p:cNvSpPr txBox="1"/>
          <p:nvPr/>
        </p:nvSpPr>
        <p:spPr>
          <a:xfrm>
            <a:off x="8802528" y="4716834"/>
            <a:ext cx="3033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18</a:t>
            </a:r>
          </a:p>
        </p:txBody>
      </p:sp>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8" name="TextBox 8"/>
          <p:cNvSpPr txBox="1"/>
          <p:nvPr/>
        </p:nvSpPr>
        <p:spPr>
          <a:xfrm>
            <a:off x="8802528" y="4750171"/>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19</a:t>
            </a:r>
          </a:p>
        </p:txBody>
      </p:sp>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20</a:t>
            </a:r>
          </a:p>
        </p:txBody>
      </p:sp>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
            <a:extLst>
              <a:ext uri="{FF2B5EF4-FFF2-40B4-BE49-F238E27FC236}">
                <a16:creationId xmlns:a16="http://schemas.microsoft.com/office/drawing/2014/main" id="{E5AEDA51-77F3-D196-BFFD-73F055CE5ED6}"/>
              </a:ext>
            </a:extLst>
          </p:cNvPr>
          <p:cNvSpPr txBox="1"/>
          <p:nvPr/>
        </p:nvSpPr>
        <p:spPr>
          <a:xfrm>
            <a:off x="8878729" y="4781550"/>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21</a:t>
            </a:r>
          </a:p>
        </p:txBody>
      </p:sp>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802529" y="4756892"/>
            <a:ext cx="341472" cy="287130"/>
          </a:xfrm>
          <a:prstGeom prst="rect">
            <a:avLst/>
          </a:prstGeom>
        </p:spPr>
        <p:txBody>
          <a:bodyPr lIns="0" tIns="0" rIns="0" bIns="0" rtlCol="0" anchor="t">
            <a:spAutoFit/>
          </a:bodyPr>
          <a:lstStyle/>
          <a:p>
            <a:pPr algn="ctr">
              <a:lnSpc>
                <a:spcPts val="2380"/>
              </a:lnSpc>
            </a:pPr>
            <a:r>
              <a:rPr lang="en-US" sz="1700" dirty="0">
                <a:solidFill>
                  <a:srgbClr val="D4FF00"/>
                </a:solidFill>
                <a:latin typeface="Noto Sans Bold"/>
              </a:rPr>
              <a:t>22</a:t>
            </a:r>
          </a:p>
        </p:txBody>
      </p:sp>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665006" y="4758083"/>
            <a:ext cx="478995"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24</a:t>
            </a:r>
          </a:p>
        </p:txBody>
      </p:sp>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25</a:t>
            </a:r>
          </a:p>
        </p:txBody>
      </p:sp>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26</a:t>
            </a:r>
          </a:p>
        </p:txBody>
      </p:sp>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27</a:t>
            </a:r>
          </a:p>
        </p:txBody>
      </p:sp>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28</a:t>
            </a:r>
          </a:p>
        </p:txBody>
      </p:sp>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29</a:t>
            </a:r>
          </a:p>
        </p:txBody>
      </p:sp>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
        <p:nvSpPr>
          <p:cNvPr id="11" name="TextBox 11"/>
          <p:cNvSpPr txBox="1"/>
          <p:nvPr/>
        </p:nvSpPr>
        <p:spPr>
          <a:xfrm>
            <a:off x="8802528" y="4716834"/>
            <a:ext cx="265272" cy="287130"/>
          </a:xfrm>
          <a:prstGeom prst="rect">
            <a:avLst/>
          </a:prstGeom>
        </p:spPr>
        <p:txBody>
          <a:bodyPr wrap="square" lIns="0" tIns="0" rIns="0" bIns="0" rtlCol="0" anchor="t">
            <a:spAutoFit/>
          </a:bodyPr>
          <a:lstStyle/>
          <a:p>
            <a:pPr algn="ctr">
              <a:lnSpc>
                <a:spcPts val="2380"/>
              </a:lnSpc>
            </a:pPr>
            <a:r>
              <a:rPr lang="en-US" sz="1700" dirty="0">
                <a:solidFill>
                  <a:srgbClr val="D4FF00"/>
                </a:solidFill>
                <a:latin typeface="Noto Sans Bold"/>
              </a:rPr>
              <a:t>30</a:t>
            </a:r>
          </a:p>
        </p:txBody>
      </p:sp>
    </p:spTree>
    <p:extLst>
      <p:ext uri="{BB962C8B-B14F-4D97-AF65-F5344CB8AC3E}">
        <p14:creationId xmlns:p14="http://schemas.microsoft.com/office/powerpoint/2010/main" val="98901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31</a:t>
            </a:r>
          </a:p>
        </p:txBody>
      </p:sp>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32</a:t>
            </a:r>
          </a:p>
        </p:txBody>
      </p:sp>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solidFill>
                  <a:schemeClr val="bg1">
                    <a:lumMod val="95000"/>
                  </a:schemeClr>
                </a:solidFill>
                <a:latin typeface="Lexend Deca"/>
              </a:rPr>
              <a:t>K</a:t>
            </a:r>
            <a:r>
              <a:rPr lang="en-US" sz="3600" b="1" kern="1200" dirty="0">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34</a:t>
            </a:r>
          </a:p>
        </p:txBody>
      </p:sp>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35</a:t>
            </a:r>
          </a:p>
        </p:txBody>
      </p:sp>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solidFill>
                  <a:schemeClr val="bg1">
                    <a:lumMod val="95000"/>
                  </a:schemeClr>
                </a:solidFill>
                <a:latin typeface="Lexend Deca"/>
              </a:rPr>
              <a:t>Random Forest</a:t>
            </a:r>
            <a:endParaRPr lang="en-US" sz="3600" b="1" kern="1200" dirty="0">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36</a:t>
            </a: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37</a:t>
            </a:r>
          </a:p>
        </p:txBody>
      </p:sp>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38</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solidFill>
                  <a:schemeClr val="bg1">
                    <a:lumMod val="95000"/>
                  </a:schemeClr>
                </a:solidFill>
                <a:latin typeface="Lexend Deca"/>
              </a:rPr>
              <a:t>Decision Trees</a:t>
            </a:r>
            <a:endParaRPr lang="en-US" sz="3600" b="1" kern="1200" dirty="0">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39</a:t>
            </a: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40</a:t>
            </a:r>
          </a:p>
        </p:txBody>
      </p:sp>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41</a:t>
            </a:r>
          </a:p>
        </p:txBody>
      </p:sp>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42</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43</a:t>
            </a:r>
          </a:p>
        </p:txBody>
      </p:sp>
      <p:sp>
        <p:nvSpPr>
          <p:cNvPr id="6" name="TextBox 5">
            <a:extLst>
              <a:ext uri="{FF2B5EF4-FFF2-40B4-BE49-F238E27FC236}">
                <a16:creationId xmlns:a16="http://schemas.microsoft.com/office/drawing/2014/main" id="{1060A08B-B380-CEEF-8B97-0F1284D14607}"/>
              </a:ext>
            </a:extLst>
          </p:cNvPr>
          <p:cNvSpPr txBox="1"/>
          <p:nvPr/>
        </p:nvSpPr>
        <p:spPr>
          <a:xfrm>
            <a:off x="4130527" y="247650"/>
            <a:ext cx="921046" cy="999697"/>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44</a:t>
            </a:r>
          </a:p>
        </p:txBody>
      </p:sp>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45</a:t>
            </a:r>
          </a:p>
        </p:txBody>
      </p:sp>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solidFill>
                  <a:schemeClr val="bg1">
                    <a:lumMod val="95000"/>
                  </a:schemeClr>
                </a:solidFill>
                <a:latin typeface="Lexend Deca"/>
              </a:rPr>
              <a:t>Naive Bayes</a:t>
            </a:r>
            <a:endParaRPr lang="en-US" sz="3600" b="1" kern="1200" dirty="0">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46</a:t>
            </a: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solidFill>
                  <a:schemeClr val="bg1">
                    <a:lumMod val="95000"/>
                  </a:schemeClr>
                </a:solidFill>
                <a:latin typeface="Lexend Deca"/>
              </a:rPr>
              <a:t>Logistic</a:t>
            </a:r>
            <a:br>
              <a:rPr lang="en-US" sz="3600" b="1" dirty="0">
                <a:solidFill>
                  <a:schemeClr val="bg1">
                    <a:lumMod val="95000"/>
                  </a:schemeClr>
                </a:solidFill>
                <a:latin typeface="Lexend Deca"/>
              </a:rPr>
            </a:br>
            <a:r>
              <a:rPr lang="en-US" sz="3600" b="1" dirty="0">
                <a:solidFill>
                  <a:schemeClr val="bg1">
                    <a:lumMod val="95000"/>
                  </a:schemeClr>
                </a:solidFill>
                <a:latin typeface="Lexend Deca"/>
              </a:rPr>
              <a:t>Regression</a:t>
            </a:r>
            <a:endParaRPr lang="en-US" sz="3600" b="1" kern="1200" dirty="0">
              <a:solidFill>
                <a:schemeClr val="bg1">
                  <a:lumMod val="95000"/>
                </a:schemeClr>
              </a:solidFill>
              <a:latin typeface="Lexend Deca"/>
              <a:ea typeface="+mn-ea"/>
              <a:cs typeface="+mn-cs"/>
            </a:endParaRPr>
          </a:p>
        </p:txBody>
      </p:sp>
      <p:sp>
        <p:nvSpPr>
          <p:cNvPr id="22" name="TextBox 5">
            <a:extLst>
              <a:ext uri="{FF2B5EF4-FFF2-40B4-BE49-F238E27FC236}">
                <a16:creationId xmlns:a16="http://schemas.microsoft.com/office/drawing/2014/main" id="{C0BAB4C3-E754-9051-A6C5-7045053BD52C}"/>
              </a:ext>
            </a:extLst>
          </p:cNvPr>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33</a:t>
            </a: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47</a:t>
            </a:r>
          </a:p>
        </p:txBody>
      </p:sp>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48</a:t>
            </a:r>
          </a:p>
        </p:txBody>
      </p:sp>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50</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02528" y="4716834"/>
            <a:ext cx="341472" cy="277192"/>
          </a:xfrm>
          <a:prstGeom prst="rect">
            <a:avLst/>
          </a:prstGeom>
        </p:spPr>
        <p:txBody>
          <a:bodyPr wrap="square" lIns="0" tIns="0" rIns="0" bIns="0" rtlCol="0" anchor="t">
            <a:spAutoFit/>
          </a:bodyPr>
          <a:lstStyle/>
          <a:p>
            <a:pPr algn="ctr">
              <a:lnSpc>
                <a:spcPts val="2380"/>
              </a:lnSpc>
            </a:pPr>
            <a:r>
              <a:rPr lang="en-US" dirty="0">
                <a:solidFill>
                  <a:srgbClr val="D4FF00"/>
                </a:solidFill>
                <a:latin typeface="Noto Sans Bold"/>
              </a:rPr>
              <a:t>51</a:t>
            </a:r>
          </a:p>
        </p:txBody>
      </p:sp>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Font typeface="Wingdings" panose="05000000000000000000" pitchFamily="2" charset="2"/>
              <a:buChar char="v"/>
            </a:pPr>
            <a:endParaRPr lang="en-US" dirty="0">
              <a:latin typeface="Montserrat Medium" panose="00000600000000000000" pitchFamily="2" charset="0"/>
            </a:endParaRPr>
          </a:p>
          <a:p>
            <a:pPr marL="330200" indent="-171450">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32425" y="2504694"/>
            <a:ext cx="4823675" cy="2335236"/>
          </a:xfrm>
          <a:prstGeom prst="rect">
            <a:avLst/>
          </a:prstGeom>
        </p:spPr>
      </p:pic>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2" name="Picture 11" descr="Graphical user interface, text, application, email&#10;&#10;Description automatically generated">
            <a:extLst>
              <a:ext uri="{FF2B5EF4-FFF2-40B4-BE49-F238E27FC236}">
                <a16:creationId xmlns:a16="http://schemas.microsoft.com/office/drawing/2014/main" id="{AE31081A-2116-A047-7FA8-FB1D92BA520E}"/>
              </a:ext>
            </a:extLst>
          </p:cNvPr>
          <p:cNvPicPr>
            <a:picLocks noChangeAspect="1"/>
          </p:cNvPicPr>
          <p:nvPr/>
        </p:nvPicPr>
        <p:blipFill>
          <a:blip r:embed="rId3"/>
          <a:stretch>
            <a:fillRect/>
          </a:stretch>
        </p:blipFill>
        <p:spPr>
          <a:xfrm>
            <a:off x="2197820" y="964092"/>
            <a:ext cx="4748360" cy="3735416"/>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2" name="Picture 11" descr="Graphical user interface, text, application, email&#10;&#10;Description automatically generated">
            <a:extLst>
              <a:ext uri="{FF2B5EF4-FFF2-40B4-BE49-F238E27FC236}">
                <a16:creationId xmlns:a16="http://schemas.microsoft.com/office/drawing/2014/main" id="{AE31081A-2116-A047-7FA8-FB1D92BA520E}"/>
              </a:ext>
            </a:extLst>
          </p:cNvPr>
          <p:cNvPicPr>
            <a:picLocks noChangeAspect="1"/>
          </p:cNvPicPr>
          <p:nvPr/>
        </p:nvPicPr>
        <p:blipFill rotWithShape="1">
          <a:blip r:embed="rId3"/>
          <a:srcRect l="96" t="67048"/>
          <a:stretch/>
        </p:blipFill>
        <p:spPr>
          <a:xfrm>
            <a:off x="2209595" y="1112627"/>
            <a:ext cx="4743780" cy="2212241"/>
          </a:xfrm>
          <a:prstGeom prst="rect">
            <a:avLst/>
          </a:prstGeom>
        </p:spPr>
      </p:pic>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7 attributes, namely </a:t>
            </a:r>
            <a:r>
              <a:rPr lang="en-US" dirty="0">
                <a:solidFill>
                  <a:srgbClr val="FFFF00"/>
                </a:solidFill>
                <a:latin typeface="Montserrat Medium" panose="00000600000000000000" pitchFamily="2" charset="0"/>
              </a:rPr>
              <a:t>age, cp, </a:t>
            </a:r>
            <a:r>
              <a:rPr lang="en-US" dirty="0" err="1">
                <a:solidFill>
                  <a:srgbClr val="FFFF00"/>
                </a:solidFill>
                <a:latin typeface="Montserrat Medium" panose="00000600000000000000" pitchFamily="2" charset="0"/>
              </a:rPr>
              <a:t>trestbps</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chol</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thalach</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oldpeak</a:t>
            </a:r>
            <a:r>
              <a:rPr lang="en-US" dirty="0">
                <a:solidFill>
                  <a:srgbClr val="FFFF00"/>
                </a:solidFill>
                <a:latin typeface="Montserrat Medium" panose="00000600000000000000" pitchFamily="2" charset="0"/>
              </a:rPr>
              <a:t>, and slope</a:t>
            </a:r>
            <a:r>
              <a:rPr lang="en-US" dirty="0">
                <a:latin typeface="Montserrat Medium" panose="00000600000000000000" pitchFamily="2" charset="0"/>
              </a:rPr>
              <a:t> to put into the software. These are the 7 attributes with the highest confidence.</a:t>
            </a:r>
          </a:p>
        </p:txBody>
      </p:sp>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sp>
        <p:nvSpPr>
          <p:cNvPr id="5" name="TextBox 5"/>
          <p:cNvSpPr txBox="1"/>
          <p:nvPr/>
        </p:nvSpPr>
        <p:spPr>
          <a:xfrm>
            <a:off x="8864254" y="4716834"/>
            <a:ext cx="123451" cy="287130"/>
          </a:xfrm>
          <a:prstGeom prst="rect">
            <a:avLst/>
          </a:prstGeom>
        </p:spPr>
        <p:txBody>
          <a:bodyPr lIns="0" tIns="0" rIns="0" bIns="0" rtlCol="0" anchor="t">
            <a:spAutoFit/>
          </a:bodyPr>
          <a:lstStyle/>
          <a:p>
            <a:pPr algn="ctr">
              <a:lnSpc>
                <a:spcPts val="2380"/>
              </a:lnSpc>
            </a:pPr>
            <a:r>
              <a:rPr lang="en-US" sz="1700">
                <a:solidFill>
                  <a:srgbClr val="D4FF00"/>
                </a:solidFill>
                <a:latin typeface="Noto Sans Bold"/>
              </a:rPr>
              <a:t>7</a:t>
            </a:r>
          </a:p>
        </p:txBody>
      </p:sp>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3" name="Picture 2" descr="Icon&#10;&#10;Description automatically generated">
            <a:extLst>
              <a:ext uri="{FF2B5EF4-FFF2-40B4-BE49-F238E27FC236}">
                <a16:creationId xmlns:a16="http://schemas.microsoft.com/office/drawing/2014/main" id="{ABBE2570-6D44-1EDF-4B70-7FBC4EBE8A10}"/>
              </a:ext>
            </a:extLst>
          </p:cNvPr>
          <p:cNvPicPr>
            <a:picLocks noChangeAspect="1"/>
          </p:cNvPicPr>
          <p:nvPr/>
        </p:nvPicPr>
        <p:blipFill>
          <a:blip r:embed="rId3"/>
          <a:stretch>
            <a:fillRect/>
          </a:stretch>
        </p:blipFill>
        <p:spPr>
          <a:xfrm>
            <a:off x="2761884" y="366487"/>
            <a:ext cx="1489576" cy="1489576"/>
          </a:xfrm>
          <a:prstGeom prst="rect">
            <a:avLst/>
          </a:prstGeom>
        </p:spPr>
      </p:pic>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B9D619-3477-4B8B-BCAC-482D81A2FB7C}">
  <ds:schemaRefs>
    <ds:schemaRef ds:uri="http://schemas.microsoft.com/sharepoint/v3/contenttype/forms"/>
  </ds:schemaRefs>
</ds:datastoreItem>
</file>

<file path=customXml/itemProps3.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1622</TotalTime>
  <Words>2002</Words>
  <Application>Microsoft Office PowerPoint</Application>
  <PresentationFormat>On-screen Show (16:9)</PresentationFormat>
  <Paragraphs>543</Paragraphs>
  <Slides>82</Slides>
  <Notes>58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82</vt:i4>
      </vt:variant>
    </vt:vector>
  </HeadingPairs>
  <TitlesOfParts>
    <vt:vector size="98" baseType="lpstr">
      <vt:lpstr>Roboto Condensed Light</vt:lpstr>
      <vt:lpstr>Wingdings</vt:lpstr>
      <vt:lpstr>Roboto Slab Light</vt:lpstr>
      <vt:lpstr>Arial</vt:lpstr>
      <vt:lpstr>Lobster</vt:lpstr>
      <vt:lpstr>Segoe UI</vt:lpstr>
      <vt:lpstr>Noto Sans</vt:lpstr>
      <vt:lpstr>Lexend Deca</vt:lpstr>
      <vt:lpstr>Staatliches</vt:lpstr>
      <vt:lpstr>Javanese Text</vt:lpstr>
      <vt:lpstr>Calibri</vt:lpstr>
      <vt:lpstr>Montserrat Medium</vt:lpstr>
      <vt:lpstr>Overpass</vt:lpstr>
      <vt:lpstr>Noto Sans Bold</vt:lpstr>
      <vt:lpstr>Montserrat</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SUMMARY</vt:lpstr>
      <vt:lpstr>TỔNG KẾT</vt:lpstr>
      <vt:lpstr>TỔNG KẾT</vt:lpstr>
      <vt:lpstr>SUMMARY</vt:lpstr>
      <vt:lpstr>TỔNG KẾT</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8</cp:revision>
  <dcterms:modified xsi:type="dcterms:W3CDTF">2022-06-03T10:08:49Z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